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943" r:id="rId6"/>
    <p:sldId id="939" r:id="rId7"/>
    <p:sldId id="1025" r:id="rId8"/>
    <p:sldId id="942" r:id="rId9"/>
    <p:sldId id="1026" r:id="rId10"/>
    <p:sldId id="783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99FF66"/>
    <a:srgbClr val="E7CDCD"/>
    <a:srgbClr val="3366FF"/>
    <a:srgbClr val="00B0F0"/>
    <a:srgbClr val="0099FF"/>
    <a:srgbClr val="F3E8E8"/>
    <a:srgbClr val="92D050"/>
    <a:srgbClr val="E7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9" autoAdjust="0"/>
    <p:restoredTop sz="86832" autoAdjust="0"/>
  </p:normalViewPr>
  <p:slideViewPr>
    <p:cSldViewPr snapToGrid="0" showGuides="1">
      <p:cViewPr>
        <p:scale>
          <a:sx n="50" d="100"/>
          <a:sy n="50" d="100"/>
        </p:scale>
        <p:origin x="3114" y="1020"/>
      </p:cViewPr>
      <p:guideLst>
        <p:guide orient="horz" pos="194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E2DF5-78E2-4CCB-875E-DFFA587A3B65}" type="datetimeFigureOut">
              <a:rPr lang="en-GB" smtClean="0"/>
              <a:t>04/02/2016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17B0-9602-4EE1-ABB6-7D25160E345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99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63432-B064-4365-9B87-256E1AD2EE80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AD9EC-EE1D-4C91-A1B5-D983FEE55B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 smtClean="0"/>
              <a:t>Simplicity – 4K multiviewer &amp; capable presentation switcher</a:t>
            </a:r>
          </a:p>
          <a:p>
            <a:r>
              <a:rPr lang="en-GB" sz="1800" b="1" dirty="0" smtClean="0"/>
              <a:t>Designed</a:t>
            </a:r>
            <a:r>
              <a:rPr lang="en-GB" sz="1800" b="1" baseline="0" dirty="0" smtClean="0"/>
              <a:t> for quick and easy collaboration for meeting rooms &amp; huddle rooms together with more traditional applications such as monitoring and control rooms.</a:t>
            </a:r>
            <a:endParaRPr lang="en-GB" sz="1800" b="1" dirty="0" smtClean="0"/>
          </a:p>
          <a:p>
            <a:r>
              <a:rPr lang="en-GB" sz="1800" b="1" dirty="0" smtClean="0"/>
              <a:t>Seven Inputs</a:t>
            </a:r>
          </a:p>
          <a:p>
            <a:pPr lvl="1"/>
            <a:r>
              <a:rPr lang="en-GB" sz="1600" dirty="0" smtClean="0"/>
              <a:t>4 x HDMI (up to  UHD 4K/30)</a:t>
            </a:r>
          </a:p>
          <a:p>
            <a:pPr lvl="1"/>
            <a:r>
              <a:rPr lang="en-GB" sz="1600" dirty="0" smtClean="0"/>
              <a:t>2 x DisplayPort (up to UHD 4K/60)</a:t>
            </a:r>
          </a:p>
          <a:p>
            <a:pPr lvl="1"/>
            <a:r>
              <a:rPr lang="en-GB" sz="1600" dirty="0" smtClean="0"/>
              <a:t>1 x HD15 (VGA/YPbPr)</a:t>
            </a:r>
          </a:p>
          <a:p>
            <a:pPr lvl="1"/>
            <a:r>
              <a:rPr lang="en-GB" sz="1600" dirty="0" smtClean="0"/>
              <a:t>7 x Analogue Stereo Audio</a:t>
            </a:r>
          </a:p>
          <a:p>
            <a:r>
              <a:rPr lang="en-GB" sz="2000" b="1" dirty="0" smtClean="0"/>
              <a:t>Format Compliance</a:t>
            </a:r>
            <a:r>
              <a:rPr lang="en-GB" sz="2000" b="1" baseline="0" dirty="0" smtClean="0"/>
              <a:t> </a:t>
            </a:r>
            <a:r>
              <a:rPr lang="en-GB" sz="2000" b="0" baseline="0" dirty="0" smtClean="0"/>
              <a:t> HDMI v1.4, DVI v1.0, DisplayPort v1.2, HDCP v1.4 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smtClean="0"/>
              <a:t>Audio de-embedding &amp; re-embedding</a:t>
            </a:r>
          </a:p>
          <a:p>
            <a:r>
              <a:rPr lang="en-GB" sz="2000" b="1" dirty="0" smtClean="0"/>
              <a:t>Audio delay </a:t>
            </a:r>
            <a:r>
              <a:rPr lang="en-GB" sz="2000" b="0" dirty="0" smtClean="0"/>
              <a:t>up 400 m/s in 40 m/s steps</a:t>
            </a:r>
          </a:p>
          <a:p>
            <a:r>
              <a:rPr lang="en-GB" sz="1800" b="1" dirty="0" smtClean="0"/>
              <a:t>One Output - </a:t>
            </a:r>
            <a:r>
              <a:rPr lang="en-GB" sz="1800" b="0" dirty="0" smtClean="0"/>
              <a:t>HDMI  </a:t>
            </a:r>
            <a:r>
              <a:rPr lang="en-GB" sz="1800" dirty="0" smtClean="0"/>
              <a:t>(up to UHD 4K/30)</a:t>
            </a:r>
          </a:p>
          <a:p>
            <a:r>
              <a:rPr lang="en-GB" sz="1800" b="1" dirty="0" smtClean="0"/>
              <a:t>Cascade able</a:t>
            </a:r>
          </a:p>
          <a:p>
            <a:r>
              <a:rPr lang="en-GB" sz="1800" b="1" dirty="0" smtClean="0"/>
              <a:t>Sixteen fixed layouts:</a:t>
            </a:r>
          </a:p>
          <a:p>
            <a:pPr lvl="1"/>
            <a:r>
              <a:rPr lang="en-GB" sz="1600" dirty="0" smtClean="0"/>
              <a:t>Quad split</a:t>
            </a:r>
          </a:p>
          <a:p>
            <a:pPr lvl="1"/>
            <a:r>
              <a:rPr lang="en-GB" sz="1600" dirty="0" smtClean="0"/>
              <a:t>Picture in Picture</a:t>
            </a:r>
          </a:p>
          <a:p>
            <a:pPr lvl="1"/>
            <a:r>
              <a:rPr lang="en-GB" sz="1600" dirty="0" smtClean="0"/>
              <a:t>Triple</a:t>
            </a:r>
          </a:p>
          <a:p>
            <a:pPr lvl="1"/>
            <a:r>
              <a:rPr lang="en-GB" sz="1600" dirty="0" smtClean="0"/>
              <a:t>Side by Side </a:t>
            </a:r>
          </a:p>
          <a:p>
            <a:pPr lvl="1"/>
            <a:r>
              <a:rPr lang="en-GB" sz="1600" dirty="0" smtClean="0"/>
              <a:t>Full Screen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AD9EC-EE1D-4C91-A1B5-D983FEE55B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2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AD9EC-EE1D-4C91-A1B5-D983FEE55B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AD9EC-EE1D-4C91-A1B5-D983FEE55B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0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81400" y="1122363"/>
            <a:ext cx="7086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1400" y="3602038"/>
            <a:ext cx="7086600" cy="165576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7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9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600200" y="1052945"/>
            <a:ext cx="8991600" cy="5127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4737" y="6427016"/>
            <a:ext cx="1359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fld id="{7CBE30D2-0DF1-A94C-A127-35D804F7AA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105567"/>
            <a:ext cx="8991600" cy="6945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2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3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399" y="365125"/>
            <a:ext cx="7772401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1398" y="1828800"/>
            <a:ext cx="7772401" cy="42291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457200" indent="-228600">
              <a:defRPr sz="2400">
                <a:solidFill>
                  <a:schemeClr val="tx1"/>
                </a:solidFill>
              </a:defRPr>
            </a:lvl2pPr>
            <a:lvl3pPr marL="685800" indent="-228600">
              <a:defRPr sz="2000">
                <a:solidFill>
                  <a:schemeClr val="tx1"/>
                </a:solidFill>
              </a:defRPr>
            </a:lvl3pPr>
            <a:lvl4pPr marL="914400" indent="-228600">
              <a:defRPr sz="1800">
                <a:solidFill>
                  <a:schemeClr val="tx1"/>
                </a:solidFill>
              </a:defRPr>
            </a:lvl4pPr>
            <a:lvl5pPr marL="1143000" indent="-228600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6699" y="1828799"/>
            <a:ext cx="2800351" cy="42291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2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81398" y="1825625"/>
            <a:ext cx="3657600" cy="4351338"/>
          </a:xfrm>
        </p:spPr>
        <p:txBody>
          <a:bodyPr/>
          <a:lstStyle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96200" y="1825625"/>
            <a:ext cx="3657600" cy="4351338"/>
          </a:xfrm>
        </p:spPr>
        <p:txBody>
          <a:bodyPr/>
          <a:lstStyle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0BDE-183B-4025-A5F4-370221D063CC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26A6-77FE-4B2B-B117-252FE19158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77398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1400" y="1690688"/>
            <a:ext cx="3657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81400" y="2505075"/>
            <a:ext cx="3657600" cy="3684588"/>
          </a:xfrm>
        </p:spPr>
        <p:txBody>
          <a:bodyPr/>
          <a:lstStyle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696200" y="1690688"/>
            <a:ext cx="3657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696200" y="2505075"/>
            <a:ext cx="3657600" cy="3684588"/>
          </a:xfrm>
        </p:spPr>
        <p:txBody>
          <a:bodyPr/>
          <a:lstStyle>
            <a:lvl2pPr marL="457200" indent="-228600">
              <a:defRPr/>
            </a:lvl2pPr>
            <a:lvl3pPr marL="685800" indent="-228600"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1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9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25" y="1133474"/>
            <a:ext cx="3000375" cy="1457325"/>
          </a:xfrm>
          <a:solidFill>
            <a:schemeClr val="bg1"/>
          </a:solidFill>
        </p:spPr>
        <p:txBody>
          <a:bodyPr anchor="b"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81400" y="987425"/>
            <a:ext cx="777398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25" y="2838450"/>
            <a:ext cx="3000375" cy="30305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5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4" y="1123950"/>
            <a:ext cx="3000375" cy="1462786"/>
          </a:xfrm>
          <a:solidFill>
            <a:schemeClr val="bg1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25" y="2843911"/>
            <a:ext cx="3000375" cy="30266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3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 userDrawn="1"/>
        </p:nvSpPr>
        <p:spPr bwMode="auto">
          <a:xfrm>
            <a:off x="2649" y="1"/>
            <a:ext cx="3385814" cy="6858000"/>
          </a:xfrm>
          <a:prstGeom prst="rect">
            <a:avLst/>
          </a:prstGeom>
          <a:solidFill>
            <a:srgbClr val="9093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1399" y="365125"/>
            <a:ext cx="77724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398" y="1842558"/>
            <a:ext cx="7772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64EC-F2D3-4261-8C5D-97C33125157D}" type="datetimeFigureOut">
              <a:rPr lang="en-US" smtClean="0"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380C-A215-4446-ACBB-15C8DA60FB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08" y="365125"/>
            <a:ext cx="2548644" cy="5565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47813" y="6356161"/>
            <a:ext cx="337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www.tvone.com</a:t>
            </a:r>
            <a:endParaRPr lang="en-GB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8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A2B3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1pcn.com/design/huddle_rooms/T1V_SAP_Toronto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"/>
          <a:stretch/>
        </p:blipFill>
        <p:spPr bwMode="auto">
          <a:xfrm>
            <a:off x="3376385" y="1"/>
            <a:ext cx="9144001" cy="68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60794" y="1783533"/>
            <a:ext cx="7086600" cy="2381061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en-US" sz="5300" b="1" dirty="0" smtClean="0"/>
              <a:t>4K Multiviewer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1T-MV-8474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464990" y="4905324"/>
            <a:ext cx="3255384" cy="1655762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r"/>
            <a:r>
              <a:rPr lang="en-US" dirty="0" smtClean="0"/>
              <a:t>Name</a:t>
            </a:r>
          </a:p>
          <a:p>
            <a:pPr algn="r"/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451" y="1498600"/>
            <a:ext cx="29917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1T-MV-8474 - 4K Multiviewer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Seven video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4 x HDMI to UHD 4k/30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2 x DisplayPort to UHD  4K/60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1  x VGA/YPbPr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Single HDMI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Up to UHD 4K/30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Display four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Choose from 16 layouts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Audio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Input: 7 x Analogue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Output: HDMI embedded, 4 x Analogue &amp; 1 x  Digital Toslink </a:t>
            </a:r>
            <a:endParaRPr lang="en-GB" sz="14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</a:t>
            </a:r>
            <a:r>
              <a:rPr lang="en-GB" sz="1400" dirty="0" smtClean="0">
                <a:solidFill>
                  <a:srgbClr val="FFC000"/>
                </a:solidFill>
              </a:rPr>
              <a:t>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RS-232, Ethernet or remote control</a:t>
            </a:r>
          </a:p>
        </p:txBody>
      </p:sp>
    </p:spTree>
    <p:extLst>
      <p:ext uri="{BB962C8B-B14F-4D97-AF65-F5344CB8AC3E}">
        <p14:creationId xmlns:p14="http://schemas.microsoft.com/office/powerpoint/2010/main" val="10042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upload.wikimedia.org/wikipedia/commons/b/b0/Office_Building_Highrise_Nord_LB_Georgsplatz_02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900" y="-15875"/>
            <a:ext cx="88392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840" y="4825014"/>
            <a:ext cx="7916378" cy="1726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87121" y="1632619"/>
            <a:ext cx="5591071" cy="3267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1T-MV-8474 4K Multiviewer</a:t>
            </a:r>
            <a:endParaRPr lang="en-GB" sz="36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33798" y="1994958"/>
            <a:ext cx="7772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7451" y="1498600"/>
            <a:ext cx="2991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1T-MV-8474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C000"/>
                </a:solidFill>
              </a:rPr>
              <a:t>Collaborate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C000"/>
                </a:solidFill>
              </a:rPr>
              <a:t>Combine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C000"/>
                </a:solidFill>
              </a:rPr>
              <a:t>Simplicity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11195236" y="3329062"/>
            <a:ext cx="777327" cy="173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668" y="1522053"/>
            <a:ext cx="5757861" cy="416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i.telegraph.co.uk/multimedia/archive/01389/lewis-hamilton_1389565b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88433" y="2769469"/>
            <a:ext cx="1554753" cy="910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.thesun.co.uk/aidemitlum/archive/01002/Pit_Stop_682x400_1002354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0128" y="3785050"/>
            <a:ext cx="1557935" cy="9137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l.yimg.com/bt/api/res/1.2/IlGTpP1HIdZ8FgbyrL640w--/YXBwaWQ9eW5ld3NfbGVnbztmaT1maWxsO2g9Mzc3O2lsPXBsYW5lO3B4b2ZmPTUwO3B5b2ZmPTA7cT03NTt3PTY3MA--/http:/media.zenfs.com/en_us/News/ap_webfeeds/8c557910158c3e28810f6a7067002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0128" y="1771520"/>
            <a:ext cx="1562338" cy="9164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287" y="2195594"/>
            <a:ext cx="3464936" cy="1961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2" descr="http://us.msi.com/pic/feature/feature_2013051713311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9567" y="4763453"/>
            <a:ext cx="184878" cy="184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1pcn.com/design/huddle_rooms/T1V_SAP_Toronto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"/>
          <a:stretch/>
        </p:blipFill>
        <p:spPr bwMode="auto">
          <a:xfrm>
            <a:off x="3376385" y="1"/>
            <a:ext cx="9144001" cy="68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1961"/>
            </a:srgbClr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1T-MV-8474 - 4K Multiviewer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8" y="1842558"/>
            <a:ext cx="7772401" cy="3206844"/>
          </a:xfrm>
          <a:solidFill>
            <a:srgbClr val="FFFFFF">
              <a:alpha val="34902"/>
            </a:srgbClr>
          </a:solidFill>
        </p:spPr>
        <p:txBody>
          <a:bodyPr>
            <a:noAutofit/>
          </a:bodyPr>
          <a:lstStyle/>
          <a:p>
            <a:pPr lvl="1"/>
            <a:r>
              <a:rPr lang="en-GB" sz="2800" b="1" dirty="0" smtClean="0"/>
              <a:t>Collaborate </a:t>
            </a:r>
            <a:r>
              <a:rPr lang="en-GB" sz="2800" dirty="0" smtClean="0"/>
              <a:t>- Perfect solution for all collaborative applications including huddle rooms, education, medical &amp; control rooms.</a:t>
            </a:r>
          </a:p>
          <a:p>
            <a:pPr lvl="1"/>
            <a:r>
              <a:rPr lang="en-GB" sz="2800" b="1" dirty="0" smtClean="0"/>
              <a:t>Combine</a:t>
            </a:r>
            <a:r>
              <a:rPr lang="en-GB" sz="2800" dirty="0" smtClean="0"/>
              <a:t> - UHD 4K/60, UHD/4K, 1080p and other resolutions for maximum flexibility.</a:t>
            </a:r>
          </a:p>
          <a:p>
            <a:pPr lvl="1"/>
            <a:r>
              <a:rPr lang="en-GB" sz="2800" b="1" dirty="0" smtClean="0"/>
              <a:t>Simplicity</a:t>
            </a:r>
            <a:r>
              <a:rPr lang="en-GB" sz="2800" dirty="0" smtClean="0"/>
              <a:t> - Easy to use button control or remote control</a:t>
            </a:r>
            <a:endParaRPr lang="en-GB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33798" y="1994958"/>
            <a:ext cx="7772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7451" y="1498600"/>
            <a:ext cx="299177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1T-MV-8474 - 4K Multiviewer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Seven video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4 x HDMI to UHD 4k/30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2 x DisplayPort to UHD  4K/60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1  x VGA/YPbPr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Single HDMI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Up to UHD 4K/30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Display four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Choose from 16 layouts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Audio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Input: 7 x Analogue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Output: HDMI embedded, 4 x Analogue &amp; 1 x  Digital Toslink </a:t>
            </a:r>
            <a:endParaRPr lang="en-GB" sz="14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</a:t>
            </a:r>
            <a:r>
              <a:rPr lang="en-GB" sz="1400" dirty="0" smtClean="0">
                <a:solidFill>
                  <a:srgbClr val="FFC000"/>
                </a:solidFill>
              </a:rPr>
              <a:t>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RS-232, Ethernet or remote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FFC000"/>
              </a:solidFill>
            </a:endParaRPr>
          </a:p>
          <a:p>
            <a:endParaRPr lang="en-GB" b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rgbClr val="FFC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FFC000"/>
              </a:solidFill>
            </a:endParaRPr>
          </a:p>
          <a:p>
            <a:endParaRPr lang="en-GB" sz="1400" dirty="0" smtClean="0">
              <a:solidFill>
                <a:srgbClr val="FFC000"/>
              </a:solidFill>
            </a:endParaRPr>
          </a:p>
          <a:p>
            <a:endParaRPr lang="en-GB" sz="2000" dirty="0" smtClean="0">
              <a:solidFill>
                <a:srgbClr val="FFC000"/>
              </a:solidFill>
            </a:endParaRPr>
          </a:p>
          <a:p>
            <a:endParaRPr lang="en-GB" sz="2000" dirty="0">
              <a:solidFill>
                <a:srgbClr val="FFC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5" b="21944"/>
          <a:stretch/>
        </p:blipFill>
        <p:spPr>
          <a:xfrm>
            <a:off x="6067307" y="5208551"/>
            <a:ext cx="5945985" cy="12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upload.wikimedia.org/wikipedia/commons/b/b0/Office_Building_Highrise_Nord_LB_Georgsplatz_02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900" y="-15875"/>
            <a:ext cx="88392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581399" y="365125"/>
            <a:ext cx="7772401" cy="1325563"/>
          </a:xfrm>
          <a:solidFill>
            <a:srgbClr val="FFFFFF">
              <a:alpha val="41961"/>
            </a:srgbClr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1T-MV-8474 - 4K Multiviewer</a:t>
            </a:r>
            <a:endParaRPr lang="en-GB" sz="36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5" b="21944"/>
          <a:stretch/>
        </p:blipFill>
        <p:spPr>
          <a:xfrm>
            <a:off x="4900841" y="3996813"/>
            <a:ext cx="5945985" cy="12968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53549" y="1599008"/>
            <a:ext cx="4199449" cy="24542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86850" y="1871160"/>
            <a:ext cx="5837844" cy="326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890" y="1515962"/>
            <a:ext cx="4324725" cy="3129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i.telegraph.co.uk/multimedia/archive/01389/lewis-hamilton_1389565b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3822" y="2452895"/>
            <a:ext cx="1167774" cy="6839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.thesun.co.uk/aidemitlum/archive/01002/Pit_Stop_682x400_1002354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606" y="3215697"/>
            <a:ext cx="1170164" cy="686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l.yimg.com/bt/api/res/1.2/IlGTpP1HIdZ8FgbyrL640w--/YXBwaWQ9eW5ld3NfbGVnbztmaT1maWxsO2g9Mzc3O2lsPXBsYW5lO3B4b2ZmPTUwO3B5b2ZmPTA7cT03NTt3PTY3MA--/http:/media.zenfs.com/en_us/News/ap_webfeeds/8c557910158c3e28810f6a706700209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2606" y="1703336"/>
            <a:ext cx="1173471" cy="6883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973" y="2021858"/>
            <a:ext cx="2602511" cy="14732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4" descr="http://i.telegraph.co.uk/multimedia/archive/01389/lewis-hamilton_1389565b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9736" y="2799842"/>
            <a:ext cx="805045" cy="471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img.thesun.co.uk/aidemitlum/archive/01002/Pit_Stop_682x400_1002354a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089" y="3355244"/>
            <a:ext cx="806693" cy="4731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l.yimg.com/bt/api/res/1.2/IlGTpP1HIdZ8FgbyrL640w--/YXBwaWQ9eW5ld3NfbGVnbztmaT1maWxsO2g9Mzc3O2lsPXBsYW5lO3B4b2ZmPTUwO3B5b2ZmPTA7cT03NTt3PTY3MA--/http:/media.zenfs.com/en_us/News/ap_webfeeds/8c557910158c3e28810f6a7067002095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9514" y="2241400"/>
            <a:ext cx="808972" cy="4745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8089" y="1691188"/>
            <a:ext cx="823699" cy="466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164718" y="1865214"/>
            <a:ext cx="72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Input 1</a:t>
            </a:r>
            <a:endParaRPr lang="en-GB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64718" y="2404228"/>
            <a:ext cx="72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Input 2</a:t>
            </a:r>
            <a:endParaRPr lang="en-GB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64718" y="2919332"/>
            <a:ext cx="72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Input 3</a:t>
            </a:r>
            <a:endParaRPr lang="en-GB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52567" y="3455317"/>
            <a:ext cx="74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Input 4</a:t>
            </a:r>
            <a:endParaRPr lang="en-GB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81803" y="2584298"/>
            <a:ext cx="1554850" cy="30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Window A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58177" y="1879088"/>
            <a:ext cx="1554850" cy="30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Window B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8177" y="2595809"/>
            <a:ext cx="1554850" cy="30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Window C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0283" y="3405168"/>
            <a:ext cx="1554850" cy="30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00"/>
                </a:solidFill>
              </a:rPr>
              <a:t>Window D</a:t>
            </a:r>
            <a:endParaRPr lang="en-GB" sz="2000" b="1" dirty="0">
              <a:solidFill>
                <a:srgbClr val="FFFF00"/>
              </a:solidFill>
            </a:endParaRPr>
          </a:p>
        </p:txBody>
      </p:sp>
      <p:pic>
        <p:nvPicPr>
          <p:cNvPr id="36" name="Picture 2" descr="http://us.msi.com/pic/feature/feature_20130517133114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1278" y="3950574"/>
            <a:ext cx="138862" cy="1388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276"/>
          <a:stretch/>
        </p:blipFill>
        <p:spPr>
          <a:xfrm>
            <a:off x="3514559" y="5809613"/>
            <a:ext cx="2997945" cy="90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" t="-540" r="-139" b="49816"/>
          <a:stretch/>
        </p:blipFill>
        <p:spPr>
          <a:xfrm>
            <a:off x="6627997" y="5805454"/>
            <a:ext cx="2997945" cy="90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11175208" y="5027969"/>
            <a:ext cx="583850" cy="130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61281" y="5418011"/>
            <a:ext cx="1287074" cy="276999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</a:rPr>
              <a:t>Input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91220" y="5420203"/>
            <a:ext cx="748459" cy="276999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</a:rPr>
              <a:t>Window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9381" y="5420203"/>
            <a:ext cx="600813" cy="276999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</a:rPr>
              <a:t>Audio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0705" y="5423738"/>
            <a:ext cx="688884" cy="276999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</a:rPr>
              <a:t>Layout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70615" y="5426124"/>
            <a:ext cx="901295" cy="276999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C00000"/>
                </a:solidFill>
              </a:rPr>
              <a:t>Resolution</a:t>
            </a:r>
            <a:endParaRPr lang="en-GB" sz="1200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624150" y="5252608"/>
            <a:ext cx="37132" cy="1735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948355" y="5252608"/>
            <a:ext cx="29076" cy="1735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969381" y="5246604"/>
            <a:ext cx="120648" cy="17360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7456192" y="5253921"/>
            <a:ext cx="100973" cy="16409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551918" y="5246605"/>
            <a:ext cx="50154" cy="1839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8307931" y="5243984"/>
            <a:ext cx="25077" cy="1821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68148" y="5243984"/>
            <a:ext cx="1" cy="1821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9022556" y="5252608"/>
            <a:ext cx="16311" cy="1654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9073430" y="5252608"/>
            <a:ext cx="58664" cy="1644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9920140" y="5252608"/>
            <a:ext cx="48208" cy="1703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7451" y="1498600"/>
            <a:ext cx="29917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1T-MV-8474 - 4K Multiviewer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Seven video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4 x HDMI to UHD 4k/30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2 x DisplayPort to UHD  4K/60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1  x VGA/YPbPr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Single HDMI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Up to UHD 4K/30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Display four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Choose from 16 layouts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Audio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Input: 7 x Analogue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Output: HDMI embedded, 4 x Analogue &amp; 1 x  Digital Toslink </a:t>
            </a:r>
            <a:endParaRPr lang="en-GB" sz="14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</a:t>
            </a:r>
            <a:r>
              <a:rPr lang="en-GB" sz="1400" dirty="0" smtClean="0">
                <a:solidFill>
                  <a:srgbClr val="FFC000"/>
                </a:solidFill>
              </a:rPr>
              <a:t>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RS-232, Ethernet or remote control</a:t>
            </a:r>
          </a:p>
        </p:txBody>
      </p:sp>
    </p:spTree>
    <p:extLst>
      <p:ext uri="{BB962C8B-B14F-4D97-AF65-F5344CB8AC3E}">
        <p14:creationId xmlns:p14="http://schemas.microsoft.com/office/powerpoint/2010/main" val="37325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upload.wikimedia.org/wikipedia/commons/b/b0/Office_Building_Highrise_Nord_LB_Georgsplatz_02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0900" y="-15875"/>
            <a:ext cx="88392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003161">
            <a:off x="2995863" y="97129"/>
            <a:ext cx="6570521" cy="2416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33798" y="1994958"/>
            <a:ext cx="7772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59"/>
          <a:stretch/>
        </p:blipFill>
        <p:spPr>
          <a:xfrm rot="19003161">
            <a:off x="1309395" y="2569325"/>
            <a:ext cx="12589416" cy="314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6724"/>
          <a:stretch/>
        </p:blipFill>
        <p:spPr>
          <a:xfrm rot="19003161">
            <a:off x="4518180" y="1163686"/>
            <a:ext cx="16319127" cy="25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GB" sz="1800" b="1" dirty="0" smtClean="0"/>
              <a:t>Flexible multiviewer &amp; capable presentation switcher</a:t>
            </a:r>
          </a:p>
          <a:p>
            <a:r>
              <a:rPr lang="en-GB" sz="1800" b="1" dirty="0" smtClean="0"/>
              <a:t>Seven Inputs</a:t>
            </a:r>
          </a:p>
          <a:p>
            <a:pPr lvl="1"/>
            <a:r>
              <a:rPr lang="en-GB" sz="1600" dirty="0" smtClean="0"/>
              <a:t>4 x HDMI (up to  UHD 4K/30)</a:t>
            </a:r>
          </a:p>
          <a:p>
            <a:pPr lvl="1"/>
            <a:r>
              <a:rPr lang="en-GB" sz="1600" dirty="0" smtClean="0"/>
              <a:t>2 x DisplayPort (up to UHD 4K/60)</a:t>
            </a:r>
          </a:p>
          <a:p>
            <a:pPr lvl="1"/>
            <a:r>
              <a:rPr lang="en-GB" sz="1600" dirty="0" smtClean="0"/>
              <a:t>1 x HD15 (VGA/YPbPr)</a:t>
            </a:r>
          </a:p>
          <a:p>
            <a:pPr lvl="1"/>
            <a:r>
              <a:rPr lang="en-GB" sz="1600" dirty="0" smtClean="0"/>
              <a:t>7 x Analogue Stereo Audio</a:t>
            </a:r>
          </a:p>
          <a:p>
            <a:r>
              <a:rPr lang="en-GB" sz="2000" b="1" dirty="0" smtClean="0"/>
              <a:t>Audio de-embedding &amp; re-embedding</a:t>
            </a:r>
          </a:p>
          <a:p>
            <a:r>
              <a:rPr lang="en-GB" sz="1800" b="1" dirty="0" smtClean="0"/>
              <a:t>Single HDMI Output </a:t>
            </a:r>
            <a:r>
              <a:rPr lang="en-GB" sz="1800" dirty="0" smtClean="0"/>
              <a:t>(up to UHD 4K/30)</a:t>
            </a:r>
            <a:endParaRPr lang="en-GB" sz="1800" b="1" dirty="0"/>
          </a:p>
          <a:p>
            <a:r>
              <a:rPr lang="en-GB" sz="1800" b="1" dirty="0" smtClean="0"/>
              <a:t>Sixteen fixed layouts:</a:t>
            </a:r>
          </a:p>
          <a:p>
            <a:pPr lvl="1"/>
            <a:r>
              <a:rPr lang="en-GB" sz="1600" dirty="0" smtClean="0"/>
              <a:t>Quad split</a:t>
            </a:r>
          </a:p>
          <a:p>
            <a:pPr lvl="1"/>
            <a:r>
              <a:rPr lang="en-GB" sz="1600" dirty="0" smtClean="0"/>
              <a:t>Picture in Picture</a:t>
            </a:r>
          </a:p>
          <a:p>
            <a:pPr lvl="1"/>
            <a:r>
              <a:rPr lang="en-GB" sz="1600" dirty="0" smtClean="0"/>
              <a:t>Triple</a:t>
            </a:r>
          </a:p>
          <a:p>
            <a:pPr lvl="1"/>
            <a:r>
              <a:rPr lang="en-GB" sz="1600" dirty="0" smtClean="0"/>
              <a:t>Side by Side </a:t>
            </a:r>
          </a:p>
          <a:p>
            <a:pPr lvl="1"/>
            <a:r>
              <a:rPr lang="en-GB" sz="1600" dirty="0" smtClean="0"/>
              <a:t>Full Screen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2454275" y="1842558"/>
            <a:ext cx="937826" cy="2862322"/>
          </a:xfrm>
          <a:prstGeom prst="rect">
            <a:avLst/>
          </a:prstGeom>
          <a:solidFill>
            <a:srgbClr val="909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06400" y="5572124"/>
            <a:ext cx="2985701" cy="1295519"/>
          </a:xfrm>
          <a:prstGeom prst="rect">
            <a:avLst/>
          </a:prstGeom>
          <a:solidFill>
            <a:srgbClr val="909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44" y="6269033"/>
            <a:ext cx="2197893" cy="50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137" y="4454036"/>
            <a:ext cx="3826605" cy="226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390900" y="-1842850"/>
            <a:ext cx="9872285" cy="18174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6870580"/>
            <a:ext cx="14084290" cy="292737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9729042" y="2512396"/>
            <a:ext cx="6893045" cy="18174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57451" y="1498600"/>
            <a:ext cx="29917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1T-MV-8474 - 4K Multiviewer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Seven video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4 x HDMI to UHD 4k/30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2 x DisplayPort to UHD  4K/60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1  x VGA/YPbPr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Single HDMI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Up to UHD 4K/30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Display four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Choose from 16 layouts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Audio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Input: 7 x Analogue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Output: HDMI embedded, 4 x Analogue &amp; 1 x  Digital Toslink </a:t>
            </a:r>
            <a:endParaRPr lang="en-GB" sz="14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</a:t>
            </a:r>
            <a:r>
              <a:rPr lang="en-GB" sz="1400" dirty="0" smtClean="0">
                <a:solidFill>
                  <a:srgbClr val="FFC000"/>
                </a:solidFill>
              </a:rPr>
              <a:t>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RS-232, Ethernet or remote control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81399" y="365125"/>
            <a:ext cx="7772401" cy="1325563"/>
          </a:xfrm>
          <a:solidFill>
            <a:srgbClr val="FFFFFF">
              <a:alpha val="41961"/>
            </a:srgbClr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1T-MV-8474 - 4K Multiviewer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2268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1pcn.com/design/huddle_rooms/T1V_SAP_Toronto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"/>
          <a:stretch/>
        </p:blipFill>
        <p:spPr bwMode="auto">
          <a:xfrm>
            <a:off x="3376385" y="1"/>
            <a:ext cx="9144001" cy="68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1961"/>
            </a:srgbClr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1T-MV-8474 - 4K Multiviewer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398" y="1842558"/>
            <a:ext cx="7772401" cy="2643244"/>
          </a:xfrm>
          <a:solidFill>
            <a:srgbClr val="FFFFFF">
              <a:alpha val="34902"/>
            </a:srgbClr>
          </a:solidFill>
        </p:spPr>
        <p:txBody>
          <a:bodyPr>
            <a:normAutofit/>
          </a:bodyPr>
          <a:lstStyle/>
          <a:p>
            <a:pPr lvl="1"/>
            <a:r>
              <a:rPr lang="en-GB" dirty="0" smtClean="0"/>
              <a:t>Perfect solution for all collaborative applications including huddle rooms, education, medical &amp; control rooms.</a:t>
            </a:r>
          </a:p>
          <a:p>
            <a:pPr lvl="1"/>
            <a:r>
              <a:rPr lang="en-GB" dirty="0" smtClean="0"/>
              <a:t>Combine UHD 4K/60, UHD/4K, 1080p and other resolutions for maximum flexibility.</a:t>
            </a:r>
          </a:p>
          <a:p>
            <a:pPr lvl="1"/>
            <a:r>
              <a:rPr lang="en-GB" dirty="0" smtClean="0"/>
              <a:t>Easy to use button control or remote control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33798" y="1994958"/>
            <a:ext cx="7772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1683" y="5791200"/>
            <a:ext cx="4367010" cy="95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57451" y="1498600"/>
            <a:ext cx="29917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1T-MV-8474 - 4K Multiviewer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Seven video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4 x HDMI to UHD 4k/30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2 x DisplayPort to UHD  4K/60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1  x VGA/YPbPr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Single HDMI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Up to UHD 4K/30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Display four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Choose from 16 layouts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Audio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Input: 7 x Analogue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Output: HDMI embedded, 4 x Analogue &amp; 1 x  Digital Toslink </a:t>
            </a:r>
            <a:endParaRPr lang="en-GB" sz="14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</a:t>
            </a:r>
            <a:r>
              <a:rPr lang="en-GB" sz="1400" dirty="0" smtClean="0">
                <a:solidFill>
                  <a:srgbClr val="FFC000"/>
                </a:solidFill>
              </a:rPr>
              <a:t>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RS-232, Ethernet or remote control</a:t>
            </a:r>
          </a:p>
        </p:txBody>
      </p:sp>
    </p:spTree>
    <p:extLst>
      <p:ext uri="{BB962C8B-B14F-4D97-AF65-F5344CB8AC3E}">
        <p14:creationId xmlns:p14="http://schemas.microsoft.com/office/powerpoint/2010/main" val="3761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pcn.com/design/huddle_rooms/2200-63890-001-2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-192" r="147" b="192"/>
          <a:stretch/>
        </p:blipFill>
        <p:spPr bwMode="auto">
          <a:xfrm>
            <a:off x="3376756" y="-827314"/>
            <a:ext cx="8945873" cy="76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451" y="1498600"/>
            <a:ext cx="29917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FFC000"/>
              </a:solidFill>
            </a:endParaRPr>
          </a:p>
          <a:p>
            <a:endParaRPr lang="en-GB" sz="1600" b="1" dirty="0" smtClean="0">
              <a:solidFill>
                <a:srgbClr val="FFC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rgbClr val="FFC000"/>
              </a:solidFill>
            </a:endParaRPr>
          </a:p>
          <a:p>
            <a:endParaRPr lang="en-GB" sz="1400" dirty="0" smtClean="0">
              <a:solidFill>
                <a:srgbClr val="FFC000"/>
              </a:solidFill>
            </a:endParaRPr>
          </a:p>
          <a:p>
            <a:endParaRPr lang="en-GB" sz="2000" dirty="0" smtClean="0">
              <a:solidFill>
                <a:srgbClr val="FFC000"/>
              </a:solidFill>
            </a:endParaRPr>
          </a:p>
          <a:p>
            <a:endParaRPr lang="en-GB" sz="2000" dirty="0">
              <a:solidFill>
                <a:srgbClr val="FFC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1399" y="365125"/>
            <a:ext cx="7772401" cy="1325563"/>
          </a:xfrm>
          <a:solidFill>
            <a:srgbClr val="FFFFFF">
              <a:alpha val="41961"/>
            </a:srgbClr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Any Questions?</a:t>
            </a:r>
            <a:endParaRPr lang="en-GB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35" b="21944"/>
          <a:stretch/>
        </p:blipFill>
        <p:spPr>
          <a:xfrm>
            <a:off x="4700091" y="4556648"/>
            <a:ext cx="6299201" cy="137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7451" y="1498600"/>
            <a:ext cx="29917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FC000"/>
                </a:solidFill>
              </a:rPr>
              <a:t>1T-MV-8474 - 4K Multiviewer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Seven video inputs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4 x HDMI to UHD 4k/30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2 x DisplayPort to UHD  4K/60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1  x VGA/YPbPr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Single HDMI 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Up to UHD 4K/30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Display four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Choose from 16 layouts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Audio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Input: 7 x Analogue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Output: HDMI embedded, 4 x Analogue &amp; 1 x  Digital Toslink </a:t>
            </a:r>
            <a:endParaRPr lang="en-GB" sz="1400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C000"/>
                </a:solidFill>
              </a:rPr>
              <a:t>Audio </a:t>
            </a:r>
            <a:r>
              <a:rPr lang="en-GB" sz="1400" dirty="0" smtClean="0">
                <a:solidFill>
                  <a:srgbClr val="FFC000"/>
                </a:solidFill>
              </a:rPr>
              <a:t>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FFC000"/>
                </a:solidFill>
              </a:rPr>
              <a:t>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FFC000"/>
                </a:solidFill>
              </a:rPr>
              <a:t>RS-232, Ethernet or remote control</a:t>
            </a:r>
          </a:p>
        </p:txBody>
      </p:sp>
    </p:spTree>
    <p:extLst>
      <p:ext uri="{BB962C8B-B14F-4D97-AF65-F5344CB8AC3E}">
        <p14:creationId xmlns:p14="http://schemas.microsoft.com/office/powerpoint/2010/main" val="19299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vone-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2B31"/>
      </a:accent1>
      <a:accent2>
        <a:srgbClr val="E76727"/>
      </a:accent2>
      <a:accent3>
        <a:srgbClr val="E4A612"/>
      </a:accent3>
      <a:accent4>
        <a:srgbClr val="FFC000"/>
      </a:accent4>
      <a:accent5>
        <a:srgbClr val="4472C4"/>
      </a:accent5>
      <a:accent6>
        <a:srgbClr val="70AD47"/>
      </a:accent6>
      <a:hlink>
        <a:srgbClr val="E76727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vone template 09042015.potx" id="{87D00568-8C69-4E53-BAC9-F5CE2523F57F}" vid="{F332008E-34CF-4423-928F-51F597BC64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9BF066ADD9134D83982054DF2C4296" ma:contentTypeVersion="3" ma:contentTypeDescription="Create a new document." ma:contentTypeScope="" ma:versionID="d6a0a1f0385f0a26ca1078679363301e">
  <xsd:schema xmlns:xsd="http://www.w3.org/2001/XMLSchema" xmlns:xs="http://www.w3.org/2001/XMLSchema" xmlns:p="http://schemas.microsoft.com/office/2006/metadata/properties" xmlns:ns2="e4e49c6f-565b-4402-b5a4-994ab02c4d65" targetNamespace="http://schemas.microsoft.com/office/2006/metadata/properties" ma:root="true" ma:fieldsID="ceb2405d1282f8c823b35f4730b066fe" ns2:_="">
    <xsd:import namespace="e4e49c6f-565b-4402-b5a4-994ab02c4d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49c6f-565b-4402-b5a4-994ab02c4d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9CA0E0-EC09-40C9-8E54-9BD04886F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3064CE-2DD6-498A-866E-7FEDFD35F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49c6f-565b-4402-b5a4-994ab02c4d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9555F5-8079-464B-836F-DBCDA0C4F05F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e4e49c6f-565b-4402-b5a4-994ab02c4d6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tvone template 10042015</Template>
  <TotalTime>9488</TotalTime>
  <Words>726</Words>
  <Application>Microsoft Office PowerPoint</Application>
  <PresentationFormat>Widescreen</PresentationFormat>
  <Paragraphs>173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Tahoma</vt:lpstr>
      <vt:lpstr>Trebuchet MS</vt:lpstr>
      <vt:lpstr>Office Theme</vt:lpstr>
      <vt:lpstr>4K Multiviewer 1T-MV-8474 </vt:lpstr>
      <vt:lpstr>1T-MV-8474 4K Multiviewer</vt:lpstr>
      <vt:lpstr>1T-MV-8474 - 4K Multiviewer</vt:lpstr>
      <vt:lpstr>1T-MV-8474 - 4K Multiviewer</vt:lpstr>
      <vt:lpstr>1T-MV-8474 - 4K Multiviewer</vt:lpstr>
      <vt:lpstr>1T-MV-8474 - 4K Multiviewer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CORIOmax Training</dc:title>
  <dc:creator>Paul Streffon</dc:creator>
  <cp:lastModifiedBy>mark trevena</cp:lastModifiedBy>
  <cp:revision>536</cp:revision>
  <cp:lastPrinted>2016-01-22T10:36:51Z</cp:lastPrinted>
  <dcterms:created xsi:type="dcterms:W3CDTF">2015-10-06T12:45:47Z</dcterms:created>
  <dcterms:modified xsi:type="dcterms:W3CDTF">2016-02-04T15:27:02Z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0x010100F49BF066ADD9134D83982054DF2C4296</vt:lpwstr>
  </property>
</Properties>
</file>