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993" r:id="rId6"/>
    <p:sldId id="998" r:id="rId7"/>
    <p:sldId id="995" r:id="rId8"/>
    <p:sldId id="997" r:id="rId9"/>
    <p:sldId id="999" r:id="rId10"/>
    <p:sldId id="783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00"/>
    <a:srgbClr val="99FF66"/>
    <a:srgbClr val="E7CDCD"/>
    <a:srgbClr val="3366FF"/>
    <a:srgbClr val="00B0F0"/>
    <a:srgbClr val="0099FF"/>
    <a:srgbClr val="F3E8E8"/>
    <a:srgbClr val="92D050"/>
    <a:srgbClr val="E7E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9" autoAdjust="0"/>
    <p:restoredTop sz="94660" autoAdjust="0"/>
  </p:normalViewPr>
  <p:slideViewPr>
    <p:cSldViewPr snapToGrid="0" showGuides="1">
      <p:cViewPr>
        <p:scale>
          <a:sx n="70" d="100"/>
          <a:sy n="70" d="100"/>
        </p:scale>
        <p:origin x="2274" y="1050"/>
      </p:cViewPr>
      <p:guideLst>
        <p:guide orient="horz" pos="194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E2DF5-78E2-4CCB-875E-DFFA587A3B65}" type="datetimeFigureOut">
              <a:rPr lang="en-GB" smtClean="0"/>
              <a:t>26/02/2016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817B0-9602-4EE1-ABB6-7D25160E34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90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63432-B064-4365-9B87-256E1AD2EE80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AD9EC-EE1D-4C91-A1B5-D983FEE55B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1400" y="1122363"/>
            <a:ext cx="7086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1400" y="3602038"/>
            <a:ext cx="7086600" cy="1655762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7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9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90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1600200" y="1052945"/>
            <a:ext cx="8991600" cy="5127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4737" y="6427016"/>
            <a:ext cx="1359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fld id="{7CBE30D2-0DF1-A94C-A127-35D804F7AA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00200" y="105567"/>
            <a:ext cx="8991600" cy="6945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21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3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1399" y="365125"/>
            <a:ext cx="7772401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81398" y="1828800"/>
            <a:ext cx="7772401" cy="422910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457200" indent="-228600">
              <a:defRPr sz="2400">
                <a:solidFill>
                  <a:schemeClr val="tx1"/>
                </a:solidFill>
              </a:defRPr>
            </a:lvl2pPr>
            <a:lvl3pPr marL="685800" indent="-228600">
              <a:defRPr sz="2000">
                <a:solidFill>
                  <a:schemeClr val="tx1"/>
                </a:solidFill>
              </a:defRPr>
            </a:lvl3pPr>
            <a:lvl4pPr marL="914400" indent="-228600">
              <a:defRPr sz="1800">
                <a:solidFill>
                  <a:schemeClr val="tx1"/>
                </a:solidFill>
              </a:defRPr>
            </a:lvl4pPr>
            <a:lvl5pPr marL="1143000" indent="-228600"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6699" y="1828799"/>
            <a:ext cx="2800351" cy="42291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2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81398" y="1825625"/>
            <a:ext cx="3657600" cy="4351338"/>
          </a:xfrm>
        </p:spPr>
        <p:txBody>
          <a:bodyPr/>
          <a:lstStyle>
            <a:lvl2pPr marL="457200" indent="-228600">
              <a:defRPr/>
            </a:lvl2pPr>
            <a:lvl3pPr marL="685800" indent="-228600">
              <a:defRPr/>
            </a:lvl3pPr>
            <a:lvl4pPr marL="914400" indent="-228600">
              <a:defRPr/>
            </a:lvl4pPr>
            <a:lvl5pPr marL="114300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96200" y="1825625"/>
            <a:ext cx="3657600" cy="4351338"/>
          </a:xfrm>
        </p:spPr>
        <p:txBody>
          <a:bodyPr/>
          <a:lstStyle>
            <a:lvl2pPr marL="457200" indent="-228600">
              <a:defRPr/>
            </a:lvl2pPr>
            <a:lvl3pPr marL="685800" indent="-228600">
              <a:defRPr/>
            </a:lvl3pPr>
            <a:lvl4pPr marL="914400" indent="-228600">
              <a:defRPr/>
            </a:lvl4pPr>
            <a:lvl5pPr marL="114300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0BDE-183B-4025-A5F4-370221D063CC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B26A6-77FE-4B2B-B117-252FE1915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6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1400" y="365125"/>
            <a:ext cx="7773988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1400" y="1690688"/>
            <a:ext cx="3657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581400" y="2505075"/>
            <a:ext cx="3657600" cy="3684588"/>
          </a:xfrm>
        </p:spPr>
        <p:txBody>
          <a:bodyPr/>
          <a:lstStyle>
            <a:lvl2pPr marL="457200" indent="-228600">
              <a:defRPr/>
            </a:lvl2pPr>
            <a:lvl3pPr marL="685800" indent="-228600">
              <a:defRPr/>
            </a:lvl3pPr>
            <a:lvl4pPr marL="914400" indent="-228600">
              <a:defRPr/>
            </a:lvl4pPr>
            <a:lvl5pPr marL="114300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696200" y="1690688"/>
            <a:ext cx="3657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7696200" y="2505075"/>
            <a:ext cx="3657600" cy="3684588"/>
          </a:xfrm>
        </p:spPr>
        <p:txBody>
          <a:bodyPr/>
          <a:lstStyle>
            <a:lvl2pPr marL="457200" indent="-228600">
              <a:defRPr/>
            </a:lvl2pPr>
            <a:lvl3pPr marL="685800" indent="-228600">
              <a:defRPr/>
            </a:lvl3pPr>
            <a:lvl4pPr marL="914400" indent="-228600">
              <a:defRPr/>
            </a:lvl4pPr>
            <a:lvl5pPr marL="114300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16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9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2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25" y="1133474"/>
            <a:ext cx="3000375" cy="1457325"/>
          </a:xfrm>
          <a:solidFill>
            <a:schemeClr val="bg1"/>
          </a:solidFill>
        </p:spPr>
        <p:txBody>
          <a:bodyPr anchor="b"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1400" y="987425"/>
            <a:ext cx="777398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25" y="2838450"/>
            <a:ext cx="3000375" cy="303053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5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4" y="1123950"/>
            <a:ext cx="3000375" cy="1462786"/>
          </a:xfrm>
          <a:solidFill>
            <a:schemeClr val="bg1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25" y="2843911"/>
            <a:ext cx="3000375" cy="30266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37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2649" y="1"/>
            <a:ext cx="3385814" cy="6858000"/>
          </a:xfrm>
          <a:prstGeom prst="rect">
            <a:avLst/>
          </a:prstGeom>
          <a:solidFill>
            <a:srgbClr val="9093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1399" y="365125"/>
            <a:ext cx="7772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1398" y="1842558"/>
            <a:ext cx="7772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A64EC-F2D3-4261-8C5D-97C33125157D}" type="datetimeFigureOut">
              <a:rPr lang="en-US" smtClean="0"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380C-A215-4446-ACBB-15C8DA60FB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8" y="365125"/>
            <a:ext cx="2548644" cy="55653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-47813" y="6356161"/>
            <a:ext cx="337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www.tvone.com</a:t>
            </a:r>
            <a:endParaRPr lang="en-GB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8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4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BA2B3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4646" y="0"/>
            <a:ext cx="8826112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60794" y="2099389"/>
            <a:ext cx="7086600" cy="2380262"/>
          </a:xfrm>
          <a:solidFill>
            <a:srgbClr val="FFFFFF">
              <a:alpha val="54902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8000" b="1" dirty="0"/>
              <a:t>Control Panel</a:t>
            </a:r>
            <a:br>
              <a:rPr lang="en-US" sz="8000" b="1" dirty="0"/>
            </a:br>
            <a:r>
              <a:rPr lang="en-US" sz="6600" b="1" dirty="0"/>
              <a:t>1T-MV-8474</a:t>
            </a:r>
            <a:r>
              <a:rPr lang="en-US" sz="7300" dirty="0" smtClean="0"/>
              <a:t/>
            </a:r>
            <a:br>
              <a:rPr lang="en-US" sz="7300" dirty="0" smtClean="0"/>
            </a:br>
            <a:endParaRPr lang="en-US" sz="31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04094" y="5477068"/>
            <a:ext cx="4116280" cy="108401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r"/>
            <a:r>
              <a:rPr lang="en-US" dirty="0" smtClean="0"/>
              <a:t>Name</a:t>
            </a:r>
          </a:p>
          <a:p>
            <a:pPr algn="r"/>
            <a:r>
              <a:rPr lang="en-US" dirty="0" smtClean="0"/>
              <a:t>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2387" r="27994" b="15355"/>
          <a:stretch/>
        </p:blipFill>
        <p:spPr>
          <a:xfrm>
            <a:off x="3381829" y="0"/>
            <a:ext cx="8810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33798" y="1994958"/>
            <a:ext cx="7772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7451" y="1498600"/>
            <a:ext cx="29917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1T-CL-322-EU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C000"/>
                </a:solidFill>
              </a:rPr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Highly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FFC000"/>
              </a:solidFill>
            </a:endParaRPr>
          </a:p>
          <a:p>
            <a:endParaRPr lang="en-GB" sz="1400" dirty="0" smtClean="0">
              <a:solidFill>
                <a:srgbClr val="FFC000"/>
              </a:solidFill>
            </a:endParaRPr>
          </a:p>
          <a:p>
            <a:endParaRPr lang="en-GB" sz="2000" dirty="0" smtClean="0">
              <a:solidFill>
                <a:srgbClr val="FFC000"/>
              </a:solidFill>
            </a:endParaRPr>
          </a:p>
          <a:p>
            <a:endParaRPr lang="en-GB" sz="2000" dirty="0">
              <a:solidFill>
                <a:srgbClr val="FFC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81399" y="365125"/>
            <a:ext cx="7772401" cy="1325563"/>
          </a:xfrm>
          <a:solidFill>
            <a:srgbClr val="FFFFFF">
              <a:alpha val="45882"/>
            </a:srgbClr>
          </a:solidFill>
        </p:spPr>
        <p:txBody>
          <a:bodyPr/>
          <a:lstStyle/>
          <a:p>
            <a:r>
              <a:rPr lang="en-GB" dirty="0" smtClean="0"/>
              <a:t>1T-CL-322-EU Control Panel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6" y="1667190"/>
            <a:ext cx="6810233" cy="4766818"/>
          </a:xfrm>
        </p:spPr>
      </p:pic>
    </p:spTree>
    <p:extLst>
      <p:ext uri="{BB962C8B-B14F-4D97-AF65-F5344CB8AC3E}">
        <p14:creationId xmlns:p14="http://schemas.microsoft.com/office/powerpoint/2010/main" val="8143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2387" r="27994" b="15355"/>
          <a:stretch/>
        </p:blipFill>
        <p:spPr>
          <a:xfrm>
            <a:off x="3381829" y="0"/>
            <a:ext cx="8810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>
              <a:alpha val="50980"/>
            </a:srgbClr>
          </a:solidFill>
        </p:spPr>
        <p:txBody>
          <a:bodyPr>
            <a:normAutofit lnSpcReduction="10000"/>
          </a:bodyPr>
          <a:lstStyle/>
          <a:p>
            <a:r>
              <a:rPr lang="en-GB" b="1" dirty="0" smtClean="0"/>
              <a:t>15 Button Universal Control Panel:</a:t>
            </a:r>
          </a:p>
          <a:p>
            <a:pPr lvl="1"/>
            <a:r>
              <a:rPr lang="en-GB" b="1" dirty="0" smtClean="0"/>
              <a:t>Buttons</a:t>
            </a:r>
          </a:p>
          <a:p>
            <a:pPr lvl="2"/>
            <a:r>
              <a:rPr lang="en-GB" dirty="0" smtClean="0"/>
              <a:t>15 programmable, backlit buttons for single function or macro</a:t>
            </a:r>
          </a:p>
          <a:p>
            <a:pPr lvl="2"/>
            <a:r>
              <a:rPr lang="en-GB" dirty="0" smtClean="0"/>
              <a:t>Allows complex </a:t>
            </a:r>
            <a:r>
              <a:rPr lang="en-GB" dirty="0" err="1"/>
              <a:t>P</a:t>
            </a:r>
            <a:r>
              <a:rPr lang="en-GB" dirty="0" err="1" smtClean="0"/>
              <a:t>resets</a:t>
            </a:r>
            <a:r>
              <a:rPr lang="en-GB" dirty="0" smtClean="0"/>
              <a:t> by utilising 16 from 128 stored commands in a single button push</a:t>
            </a:r>
          </a:p>
          <a:p>
            <a:pPr lvl="1"/>
            <a:r>
              <a:rPr lang="en-GB" b="1" dirty="0" smtClean="0"/>
              <a:t>Connections</a:t>
            </a:r>
          </a:p>
          <a:p>
            <a:pPr lvl="2"/>
            <a:r>
              <a:rPr lang="en-GB" dirty="0" smtClean="0"/>
              <a:t>Ethernet port with Static or DHCP options &amp; POE support</a:t>
            </a:r>
          </a:p>
          <a:p>
            <a:pPr lvl="2"/>
            <a:r>
              <a:rPr lang="en-GB" dirty="0" smtClean="0"/>
              <a:t>2 Relay Outputs to trigger mechanical devices</a:t>
            </a:r>
          </a:p>
          <a:p>
            <a:pPr lvl="1"/>
            <a:r>
              <a:rPr lang="en-GB" b="1" dirty="0" smtClean="0"/>
              <a:t>Scheduling</a:t>
            </a:r>
          </a:p>
          <a:p>
            <a:pPr lvl="2"/>
            <a:r>
              <a:rPr lang="en-GB" dirty="0" smtClean="0"/>
              <a:t>Seven day scheduling including Power On/Off or scene changing</a:t>
            </a:r>
          </a:p>
          <a:p>
            <a:pPr lvl="2"/>
            <a:r>
              <a:rPr lang="en-GB" dirty="0" smtClean="0"/>
              <a:t>LED Button Logic can be configured for user feedback</a:t>
            </a:r>
          </a:p>
          <a:p>
            <a:pPr lvl="2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en-GB" dirty="0" smtClean="0"/>
              <a:t>1T-CL-322-EU Overview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33798" y="1994958"/>
            <a:ext cx="7772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7451" y="1498600"/>
            <a:ext cx="299177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1T-CL-322-EU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C000"/>
                </a:solidFill>
              </a:rPr>
              <a:t>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15 Programmable Buttons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Control devices by Ethernet or relays  for contact </a:t>
            </a:r>
            <a:r>
              <a:rPr lang="en-GB" sz="1400" dirty="0">
                <a:solidFill>
                  <a:srgbClr val="FFC000"/>
                </a:solidFill>
              </a:rPr>
              <a:t>c</a:t>
            </a:r>
            <a:r>
              <a:rPr lang="en-GB" sz="1400" dirty="0" smtClean="0">
                <a:solidFill>
                  <a:srgbClr val="FFC000"/>
                </a:solidFill>
              </a:rPr>
              <a:t>losure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Recall 16 commands from single button push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Other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Seven day scheduling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Static or DHCP Ethernet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FFC000"/>
                </a:solidFill>
              </a:rPr>
              <a:t>PoE</a:t>
            </a:r>
            <a:r>
              <a:rPr lang="en-GB" sz="1400" dirty="0" smtClean="0">
                <a:solidFill>
                  <a:srgbClr val="FFC000"/>
                </a:solidFill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Web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Set up, control &amp; manage  multiple 1T-322-EU panels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Panel Emulation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Discovery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FFC000"/>
              </a:solidFill>
            </a:endParaRPr>
          </a:p>
          <a:p>
            <a:endParaRPr lang="en-GB" sz="1400" dirty="0" smtClean="0">
              <a:solidFill>
                <a:srgbClr val="FFC000"/>
              </a:solidFill>
            </a:endParaRPr>
          </a:p>
          <a:p>
            <a:endParaRPr lang="en-GB" sz="2000" dirty="0" smtClean="0">
              <a:solidFill>
                <a:srgbClr val="FFC000"/>
              </a:solidFill>
            </a:endParaRPr>
          </a:p>
          <a:p>
            <a:endParaRPr lang="en-GB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2387" r="27994" b="15355"/>
          <a:stretch/>
        </p:blipFill>
        <p:spPr>
          <a:xfrm>
            <a:off x="3381829" y="0"/>
            <a:ext cx="88101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16" y="3606478"/>
            <a:ext cx="6411799" cy="305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398" y="1842558"/>
            <a:ext cx="7772401" cy="1530520"/>
          </a:xfrm>
          <a:solidFill>
            <a:srgbClr val="FFFFFF">
              <a:alpha val="65098"/>
            </a:srgbClr>
          </a:solidFill>
        </p:spPr>
        <p:txBody>
          <a:bodyPr>
            <a:normAutofit lnSpcReduction="10000"/>
          </a:bodyPr>
          <a:lstStyle/>
          <a:p>
            <a:r>
              <a:rPr lang="en-GB" sz="2000" b="1" dirty="0"/>
              <a:t>Programming</a:t>
            </a:r>
          </a:p>
          <a:p>
            <a:pPr lvl="1"/>
            <a:r>
              <a:rPr lang="en-GB" sz="1800" dirty="0"/>
              <a:t>Simple, flexible Web GUI to manage multiple panels across a network</a:t>
            </a:r>
          </a:p>
          <a:p>
            <a:pPr lvl="1"/>
            <a:r>
              <a:rPr lang="en-GB" sz="1800" dirty="0"/>
              <a:t>Web GUI includes Panel Emulator</a:t>
            </a:r>
          </a:p>
          <a:p>
            <a:pPr lvl="1"/>
            <a:r>
              <a:rPr lang="en-GB" sz="1800" dirty="0"/>
              <a:t>Includes Discovery application for PC search for panels</a:t>
            </a:r>
          </a:p>
          <a:p>
            <a:pPr lvl="1"/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33798" y="1994958"/>
            <a:ext cx="7772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609306" y="3629291"/>
            <a:ext cx="5319106" cy="2460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216900" y="4938100"/>
            <a:ext cx="3704768" cy="1687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16" y="3581078"/>
            <a:ext cx="6411799" cy="305678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581399" y="365125"/>
            <a:ext cx="7772401" cy="1325563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en-GB" dirty="0" smtClean="0"/>
              <a:t>1T-CL-322-EU Programming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57451" y="1498600"/>
            <a:ext cx="299177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1T-CL-322-EU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C000"/>
                </a:solidFill>
              </a:rPr>
              <a:t>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15 Programmable Buttons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Control devices by Ethernet or relays  for contact </a:t>
            </a:r>
            <a:r>
              <a:rPr lang="en-GB" sz="1400" dirty="0">
                <a:solidFill>
                  <a:srgbClr val="FFC000"/>
                </a:solidFill>
              </a:rPr>
              <a:t>c</a:t>
            </a:r>
            <a:r>
              <a:rPr lang="en-GB" sz="1400" dirty="0" smtClean="0">
                <a:solidFill>
                  <a:srgbClr val="FFC000"/>
                </a:solidFill>
              </a:rPr>
              <a:t>losure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Recall 16 commands from single button push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Other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Seven day scheduling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Static or DHCP Ethernet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FFC000"/>
                </a:solidFill>
              </a:rPr>
              <a:t>PoE</a:t>
            </a:r>
            <a:r>
              <a:rPr lang="en-GB" sz="1400" dirty="0" smtClean="0">
                <a:solidFill>
                  <a:srgbClr val="FFC000"/>
                </a:solidFill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Web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Set up, control &amp; manage  multiple 1T-322-EU panels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Panel Emulation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smtClean="0">
                <a:solidFill>
                  <a:srgbClr val="FFC000"/>
                </a:solidFill>
              </a:rPr>
              <a:t>Discovery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FFC000"/>
              </a:solidFill>
            </a:endParaRPr>
          </a:p>
          <a:p>
            <a:endParaRPr lang="en-GB" sz="1400" dirty="0" smtClean="0">
              <a:solidFill>
                <a:srgbClr val="FFC000"/>
              </a:solidFill>
            </a:endParaRPr>
          </a:p>
          <a:p>
            <a:endParaRPr lang="en-GB" sz="2000" dirty="0" smtClean="0">
              <a:solidFill>
                <a:srgbClr val="FFC000"/>
              </a:solidFill>
            </a:endParaRPr>
          </a:p>
          <a:p>
            <a:endParaRPr lang="en-GB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3.amazonaws.com/digitaltrends-uploads-prod/2013/08/home-theater-under-3000-k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9080" y="-13016"/>
            <a:ext cx="8921075" cy="68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399" y="1803400"/>
            <a:ext cx="8077201" cy="32893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8" y="1994958"/>
            <a:ext cx="7772400" cy="28568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33798" y="1994958"/>
            <a:ext cx="7772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66" y="3086100"/>
            <a:ext cx="2479252" cy="1735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451" y="1498600"/>
            <a:ext cx="299177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1T-CL-322-EU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C000"/>
                </a:solidFill>
              </a:rPr>
              <a:t>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15 Programmable Buttons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Control devices by Ethernet or relays  for contact </a:t>
            </a:r>
            <a:r>
              <a:rPr lang="en-GB" sz="1400" dirty="0">
                <a:solidFill>
                  <a:srgbClr val="FFC000"/>
                </a:solidFill>
              </a:rPr>
              <a:t>c</a:t>
            </a:r>
            <a:r>
              <a:rPr lang="en-GB" sz="1400" dirty="0" smtClean="0">
                <a:solidFill>
                  <a:srgbClr val="FFC000"/>
                </a:solidFill>
              </a:rPr>
              <a:t>losure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Recall 16 commands from single button push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Other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Seven day scheduling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Static or DHCP Ethernet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FFC000"/>
                </a:solidFill>
              </a:rPr>
              <a:t>PoE</a:t>
            </a:r>
            <a:r>
              <a:rPr lang="en-GB" sz="1400" dirty="0" smtClean="0">
                <a:solidFill>
                  <a:srgbClr val="FFC000"/>
                </a:solidFill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Web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Set up, control &amp; manage  multiple 1T-322-EU panels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Panel Emulation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smtClean="0">
                <a:solidFill>
                  <a:srgbClr val="FFC000"/>
                </a:solidFill>
              </a:rPr>
              <a:t>Discovery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FFC000"/>
              </a:solidFill>
            </a:endParaRPr>
          </a:p>
          <a:p>
            <a:endParaRPr lang="en-GB" sz="1400" dirty="0" smtClean="0">
              <a:solidFill>
                <a:srgbClr val="FFC000"/>
              </a:solidFill>
            </a:endParaRPr>
          </a:p>
          <a:p>
            <a:endParaRPr lang="en-GB" sz="2000" dirty="0" smtClean="0">
              <a:solidFill>
                <a:srgbClr val="FFC000"/>
              </a:solidFill>
            </a:endParaRPr>
          </a:p>
          <a:p>
            <a:endParaRPr lang="en-GB" sz="2000" dirty="0">
              <a:solidFill>
                <a:srgbClr val="FFC0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81399" y="365125"/>
            <a:ext cx="8077201" cy="1325563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en-GB" dirty="0" smtClean="0"/>
              <a:t>1T-CL-322-EU Application</a:t>
            </a:r>
            <a:endParaRPr lang="en-GB" dirty="0"/>
          </a:p>
        </p:txBody>
      </p:sp>
      <p:pic>
        <p:nvPicPr>
          <p:cNvPr id="5122" name="Picture 2" descr="Hands 6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1235">
            <a:off x="4941678" y="4901602"/>
            <a:ext cx="3622518" cy="18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2387" r="27994" b="15355"/>
          <a:stretch/>
        </p:blipFill>
        <p:spPr>
          <a:xfrm>
            <a:off x="3381829" y="0"/>
            <a:ext cx="8810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>
              <a:alpha val="50980"/>
            </a:srgbClr>
          </a:solidFill>
        </p:spPr>
        <p:txBody>
          <a:bodyPr>
            <a:normAutofit/>
          </a:bodyPr>
          <a:lstStyle/>
          <a:p>
            <a:r>
              <a:rPr lang="en-GB" b="1" dirty="0" smtClean="0"/>
              <a:t>Easy to Use</a:t>
            </a:r>
          </a:p>
          <a:p>
            <a:pPr lvl="1"/>
            <a:r>
              <a:rPr lang="en-GB" dirty="0" smtClean="0"/>
              <a:t>Simple to programme &amp; highly flexible in use</a:t>
            </a:r>
          </a:p>
          <a:p>
            <a:r>
              <a:rPr lang="en-GB" b="1" dirty="0" smtClean="0"/>
              <a:t>Highly Flexible</a:t>
            </a:r>
          </a:p>
          <a:p>
            <a:pPr lvl="1"/>
            <a:r>
              <a:rPr lang="en-GB" dirty="0" smtClean="0"/>
              <a:t>Control multiple devices over Ethernet and with contact closure relays</a:t>
            </a:r>
          </a:p>
          <a:p>
            <a:r>
              <a:rPr lang="en-GB" b="1" dirty="0" smtClean="0"/>
              <a:t>Cost Effective</a:t>
            </a:r>
            <a:endParaRPr lang="en-GB" dirty="0" smtClean="0"/>
          </a:p>
          <a:p>
            <a:pPr lvl="2"/>
            <a:r>
              <a:rPr lang="en-GB" sz="2400" dirty="0" smtClean="0"/>
              <a:t>No need to pay for expensive control system programmers or dedicated control PC’s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en-GB" dirty="0" smtClean="0"/>
              <a:t>1T-CL-322-EU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33798" y="1994958"/>
            <a:ext cx="7772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7451" y="1498600"/>
            <a:ext cx="299177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1T-CL-322-EU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C000"/>
                </a:solidFill>
              </a:rPr>
              <a:t>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15 Programmable Buttons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Control devices by Ethernet or relays  for contact </a:t>
            </a:r>
            <a:r>
              <a:rPr lang="en-GB" sz="1400" dirty="0">
                <a:solidFill>
                  <a:srgbClr val="FFC000"/>
                </a:solidFill>
              </a:rPr>
              <a:t>c</a:t>
            </a:r>
            <a:r>
              <a:rPr lang="en-GB" sz="1400" dirty="0" smtClean="0">
                <a:solidFill>
                  <a:srgbClr val="FFC000"/>
                </a:solidFill>
              </a:rPr>
              <a:t>losure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Recall 16 commands from single button push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Other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Seven day scheduling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Static or DHCP Ethernet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FFC000"/>
                </a:solidFill>
              </a:rPr>
              <a:t>PoE</a:t>
            </a:r>
            <a:r>
              <a:rPr lang="en-GB" sz="1400" dirty="0" smtClean="0">
                <a:solidFill>
                  <a:srgbClr val="FFC000"/>
                </a:solidFill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Web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Set up, control &amp; manage  multiple 1T-322-EU panels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Panel Emulation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C000"/>
                </a:solidFill>
              </a:rPr>
              <a:t>Discovery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FFC000"/>
              </a:solidFill>
            </a:endParaRPr>
          </a:p>
          <a:p>
            <a:endParaRPr lang="en-GB" sz="1400" dirty="0" smtClean="0">
              <a:solidFill>
                <a:srgbClr val="FFC000"/>
              </a:solidFill>
            </a:endParaRPr>
          </a:p>
          <a:p>
            <a:endParaRPr lang="en-GB" sz="2000" dirty="0" smtClean="0">
              <a:solidFill>
                <a:srgbClr val="FFC000"/>
              </a:solidFill>
            </a:endParaRPr>
          </a:p>
          <a:p>
            <a:endParaRPr lang="en-GB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2387" r="27994" b="15355"/>
          <a:stretch/>
        </p:blipFill>
        <p:spPr>
          <a:xfrm>
            <a:off x="3381829" y="0"/>
            <a:ext cx="8810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1176"/>
            </a:srgbClr>
          </a:solidFill>
        </p:spPr>
        <p:txBody>
          <a:bodyPr/>
          <a:lstStyle/>
          <a:p>
            <a:r>
              <a:rPr lang="en-GB" b="1" dirty="0" smtClean="0"/>
              <a:t>Any Questions?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7451" y="1498600"/>
            <a:ext cx="29917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1T-CL-322-EU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C000"/>
                </a:solidFill>
              </a:rPr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Highly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FFC000"/>
                </a:solidFill>
              </a:rPr>
              <a:t>Cost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FFC000"/>
              </a:solidFill>
            </a:endParaRPr>
          </a:p>
          <a:p>
            <a:endParaRPr lang="en-GB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FFC000"/>
              </a:solidFill>
            </a:endParaRPr>
          </a:p>
          <a:p>
            <a:endParaRPr lang="en-GB" sz="1400" dirty="0" smtClean="0">
              <a:solidFill>
                <a:srgbClr val="FFC000"/>
              </a:solidFill>
            </a:endParaRPr>
          </a:p>
          <a:p>
            <a:endParaRPr lang="en-GB" sz="2000" dirty="0" smtClean="0">
              <a:solidFill>
                <a:srgbClr val="FFC000"/>
              </a:solidFill>
            </a:endParaRPr>
          </a:p>
          <a:p>
            <a:endParaRPr lang="en-GB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vone-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2B31"/>
      </a:accent1>
      <a:accent2>
        <a:srgbClr val="E76727"/>
      </a:accent2>
      <a:accent3>
        <a:srgbClr val="E4A612"/>
      </a:accent3>
      <a:accent4>
        <a:srgbClr val="FFC000"/>
      </a:accent4>
      <a:accent5>
        <a:srgbClr val="4472C4"/>
      </a:accent5>
      <a:accent6>
        <a:srgbClr val="70AD47"/>
      </a:accent6>
      <a:hlink>
        <a:srgbClr val="E76727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vone template 09042015.potx" id="{87D00568-8C69-4E53-BAC9-F5CE2523F57F}" vid="{F332008E-34CF-4423-928F-51F597BC64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9BF066ADD9134D83982054DF2C4296" ma:contentTypeVersion="3" ma:contentTypeDescription="Create a new document." ma:contentTypeScope="" ma:versionID="d6a0a1f0385f0a26ca1078679363301e">
  <xsd:schema xmlns:xsd="http://www.w3.org/2001/XMLSchema" xmlns:xs="http://www.w3.org/2001/XMLSchema" xmlns:p="http://schemas.microsoft.com/office/2006/metadata/properties" xmlns:ns2="e4e49c6f-565b-4402-b5a4-994ab02c4d65" targetNamespace="http://schemas.microsoft.com/office/2006/metadata/properties" ma:root="true" ma:fieldsID="ceb2405d1282f8c823b35f4730b066fe" ns2:_="">
    <xsd:import namespace="e4e49c6f-565b-4402-b5a4-994ab02c4d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49c6f-565b-4402-b5a4-994ab02c4d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3064CE-2DD6-498A-866E-7FEDFD35F8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e49c6f-565b-4402-b5a4-994ab02c4d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9CA0E0-EC09-40C9-8E54-9BD04886FE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9555F5-8079-464B-836F-DBCDA0C4F05F}">
  <ds:schemaRefs>
    <ds:schemaRef ds:uri="http://schemas.microsoft.com/office/2006/metadata/properties"/>
    <ds:schemaRef ds:uri="e4e49c6f-565b-4402-b5a4-994ab02c4d65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tvone template 10042015</Template>
  <TotalTime>9435</TotalTime>
  <Words>368</Words>
  <Application>Microsoft Office PowerPoint</Application>
  <PresentationFormat>Widescreen</PresentationFormat>
  <Paragraphs>145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ＭＳ Ｐゴシック</vt:lpstr>
      <vt:lpstr>Arial</vt:lpstr>
      <vt:lpstr>Calibri</vt:lpstr>
      <vt:lpstr>Tahoma</vt:lpstr>
      <vt:lpstr>Trebuchet MS</vt:lpstr>
      <vt:lpstr>Office Theme</vt:lpstr>
      <vt:lpstr> Control Panel 1T-MV-8474 </vt:lpstr>
      <vt:lpstr>1T-CL-322-EU Control Panel</vt:lpstr>
      <vt:lpstr>1T-CL-322-EU Overview</vt:lpstr>
      <vt:lpstr>1T-CL-322-EU Programming</vt:lpstr>
      <vt:lpstr>1T-CL-322-EU Application</vt:lpstr>
      <vt:lpstr>1T-CL-322-EU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CORIOmax Training</dc:title>
  <dc:creator>Paul Streffon</dc:creator>
  <cp:lastModifiedBy>Paul Streffon</cp:lastModifiedBy>
  <cp:revision>533</cp:revision>
  <cp:lastPrinted>2016-01-22T10:36:51Z</cp:lastPrinted>
  <dcterms:created xsi:type="dcterms:W3CDTF">2015-10-06T12:45:47Z</dcterms:created>
  <dcterms:modified xsi:type="dcterms:W3CDTF">2016-02-26T15:22:01Z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0x010100F49BF066ADD9134D83982054DF2C4296</vt:lpwstr>
  </property>
</Properties>
</file>